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Calibri (MS)" charset="1" panose="020F0502020204030204"/>
      <p:regular r:id="rId17"/>
    </p:embeddedFont>
    <p:embeddedFont>
      <p:font typeface="IBM Plex Serif Bold" charset="1" panose="02060803050406000203"/>
      <p:regular r:id="rId18"/>
    </p:embeddedFont>
    <p:embeddedFont>
      <p:font typeface="Calibri (MS) Bold" charset="1" panose="020F0702030404030204"/>
      <p:regular r:id="rId19"/>
    </p:embeddedFont>
    <p:embeddedFont>
      <p:font typeface="IBM Plex Serif" charset="1" panose="02060503050406000203"/>
      <p:regular r:id="rId20"/>
    </p:embeddedFont>
    <p:embeddedFont>
      <p:font typeface="Canva Sans" charset="1" panose="020B0503030501040103"/>
      <p:regular r:id="rId21"/>
    </p:embeddedFont>
    <p:embeddedFont>
      <p:font typeface="Canva Sans Bold" charset="1" panose="020B08030305010401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910777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64997" y="5143500"/>
            <a:ext cx="8225807" cy="2873541"/>
          </a:xfrm>
          <a:custGeom>
            <a:avLst/>
            <a:gdLst/>
            <a:ahLst/>
            <a:cxnLst/>
            <a:rect r="r" b="b" t="t" l="l"/>
            <a:pathLst>
              <a:path h="2873541" w="8225807">
                <a:moveTo>
                  <a:pt x="0" y="0"/>
                </a:moveTo>
                <a:lnTo>
                  <a:pt x="8225807" y="0"/>
                </a:lnTo>
                <a:lnTo>
                  <a:pt x="8225807" y="2873541"/>
                </a:lnTo>
                <a:lnTo>
                  <a:pt x="0" y="28735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031" r="-833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790453" y="5216934"/>
            <a:ext cx="5544641" cy="2612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60"/>
              </a:lnSpc>
            </a:pPr>
            <a:r>
              <a:rPr lang="en-US" sz="2900" spc="-116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ATHARVA GONDHALI   (22070122038)</a:t>
            </a:r>
          </a:p>
          <a:p>
            <a:pPr algn="just">
              <a:lnSpc>
                <a:spcPts val="4060"/>
              </a:lnSpc>
            </a:pPr>
            <a:r>
              <a:rPr lang="en-US" sz="2900" spc="-116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AYU</a:t>
            </a:r>
            <a:r>
              <a:rPr lang="en-US" sz="2900" spc="-116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SH RANJAN   (22070122043)</a:t>
            </a:r>
          </a:p>
          <a:p>
            <a:pPr algn="just">
              <a:lnSpc>
                <a:spcPts val="4060"/>
              </a:lnSpc>
            </a:pPr>
            <a:r>
              <a:rPr lang="en-US" sz="2900" spc="-116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TRISHA BODA   (22070122046)</a:t>
            </a:r>
          </a:p>
          <a:p>
            <a:pPr algn="just">
              <a:lnSpc>
                <a:spcPts val="4060"/>
              </a:lnSpc>
            </a:pPr>
            <a:r>
              <a:rPr lang="en-US" sz="2900" spc="-116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DIVYANSH KUMAR   (22070122056)</a:t>
            </a:r>
          </a:p>
          <a:p>
            <a:pPr algn="just">
              <a:lnSpc>
                <a:spcPts val="406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123367" y="1782121"/>
            <a:ext cx="14041267" cy="1248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9"/>
              </a:lnSpc>
            </a:pPr>
            <a:r>
              <a:rPr lang="en-US" b="true" sz="5399" spc="-215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PBL2 - DEEPFAKE DETECTION </a:t>
            </a:r>
          </a:p>
          <a:p>
            <a:pPr algn="ctr">
              <a:lnSpc>
                <a:spcPts val="439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215791" y="2660870"/>
            <a:ext cx="13948843" cy="114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87"/>
              </a:lnSpc>
              <a:spcBef>
                <a:spcPct val="0"/>
              </a:spcBef>
            </a:pPr>
            <a:r>
              <a:rPr lang="en-US" sz="3133" spc="-62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High‑Fidelity A</a:t>
            </a:r>
            <a:r>
              <a:rPr lang="en-US" sz="3133" spc="-62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udio Watermarking: An End‑to‑End Deep Learning Approach for Imperceptible and Robust Embedding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0767" y="1007282"/>
            <a:ext cx="12385277" cy="8071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4"/>
              </a:lnSpc>
            </a:pPr>
            <a:r>
              <a:rPr lang="en-US" sz="4145" spc="-165" b="true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 Challenges Faced</a:t>
            </a:r>
          </a:p>
          <a:p>
            <a:pPr algn="just">
              <a:lnSpc>
                <a:spcPts val="4757"/>
              </a:lnSpc>
            </a:pP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 1. Dockerfile warnings (missing `.dockerignore`, large image size)</a:t>
            </a:r>
          </a:p>
          <a:p>
            <a:pPr algn="just">
              <a:lnSpc>
                <a:spcPts val="4757"/>
              </a:lnSpc>
            </a:pP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 2. Delayed Kubernetes rollouts due to missing readiness probes</a:t>
            </a:r>
          </a:p>
          <a:p>
            <a:pPr algn="just">
              <a:lnSpc>
                <a:spcPts val="4757"/>
              </a:lnSpc>
            </a:pP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 3. </a:t>
            </a: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Initial Prometheus data delays (resolved by generating traffic)</a:t>
            </a:r>
          </a:p>
          <a:p>
            <a:pPr algn="just">
              <a:lnSpc>
                <a:spcPts val="4757"/>
              </a:lnSpc>
            </a:pP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 4. </a:t>
            </a: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Secret management with GitHub Secrets and Kubernetes Secrets</a:t>
            </a:r>
          </a:p>
          <a:p>
            <a:pPr algn="just">
              <a:lnSpc>
                <a:spcPts val="4757"/>
              </a:lnSpc>
            </a:pPr>
          </a:p>
          <a:p>
            <a:pPr algn="just">
              <a:lnSpc>
                <a:spcPts val="5804"/>
              </a:lnSpc>
            </a:pPr>
            <a:r>
              <a:rPr lang="en-US" b="true" sz="4145" spc="-165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Lessons Learned</a:t>
            </a:r>
          </a:p>
          <a:p>
            <a:pPr algn="just">
              <a:lnSpc>
                <a:spcPts val="4757"/>
              </a:lnSpc>
            </a:pP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1. Automate all steps (CI/CD, provisioning).</a:t>
            </a:r>
          </a:p>
          <a:p>
            <a:pPr algn="just">
              <a:lnSpc>
                <a:spcPts val="4757"/>
              </a:lnSpc>
            </a:pP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2. Use multi-stage Docker builds to reduce image size.</a:t>
            </a:r>
          </a:p>
          <a:p>
            <a:pPr algn="just">
              <a:lnSpc>
                <a:spcPts val="4757"/>
              </a:lnSpc>
            </a:pP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3. Implement readiness &amp; liveness probes early.</a:t>
            </a:r>
          </a:p>
          <a:p>
            <a:pPr algn="just">
              <a:lnSpc>
                <a:spcPts val="4757"/>
              </a:lnSpc>
            </a:pP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4. Protect credentials via secret management.</a:t>
            </a:r>
          </a:p>
          <a:p>
            <a:pPr algn="just">
              <a:lnSpc>
                <a:spcPts val="4757"/>
              </a:lnSpc>
            </a:pPr>
            <a:r>
              <a:rPr lang="en-US" sz="3398" spc="-135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5. Monitor continuously with Prometheus &amp; Grafana.</a:t>
            </a:r>
          </a:p>
          <a:p>
            <a:pPr algn="just">
              <a:lnSpc>
                <a:spcPts val="4297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93151" y="3015142"/>
            <a:ext cx="12701697" cy="4583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89"/>
              </a:lnSpc>
            </a:pPr>
            <a:r>
              <a:rPr lang="en-US" b="true" sz="17689" spc="-707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THANK </a:t>
            </a:r>
          </a:p>
          <a:p>
            <a:pPr algn="ctr">
              <a:lnSpc>
                <a:spcPts val="17689"/>
              </a:lnSpc>
            </a:pPr>
            <a:r>
              <a:rPr lang="en-US" b="true" sz="17689" spc="-707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YOU 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9910777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6194" y="904875"/>
            <a:ext cx="11284358" cy="8731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b="true" sz="3100" spc="-124" u="sng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Objective: </a:t>
            </a: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Automate the build, test, deployment, and monitoring of the Deepfake Detection web app using modern DevOps tools.</a:t>
            </a:r>
          </a:p>
          <a:p>
            <a:pPr algn="l">
              <a:lnSpc>
                <a:spcPts val="4340"/>
              </a:lnSpc>
            </a:pPr>
          </a:p>
          <a:p>
            <a:pPr algn="l">
              <a:lnSpc>
                <a:spcPts val="4340"/>
              </a:lnSpc>
            </a:pPr>
            <a:r>
              <a:rPr lang="en-US" b="true" sz="3100" spc="-124" u="sng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Technologies Used:</a:t>
            </a:r>
          </a:p>
          <a:p>
            <a:pPr algn="l" marL="669307" indent="-334654" lvl="1">
              <a:lnSpc>
                <a:spcPts val="4340"/>
              </a:lnSpc>
              <a:buFont typeface="Arial"/>
              <a:buChar char="•"/>
            </a:pP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GitHub Actions – CI/CD automation</a:t>
            </a:r>
          </a:p>
          <a:p>
            <a:pPr algn="l" marL="669307" indent="-334654" lvl="1">
              <a:lnSpc>
                <a:spcPts val="4340"/>
              </a:lnSpc>
              <a:buFont typeface="Arial"/>
              <a:buChar char="•"/>
            </a:pP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Docker – Containerization</a:t>
            </a:r>
          </a:p>
          <a:p>
            <a:pPr algn="l" marL="669307" indent="-334654" lvl="1">
              <a:lnSpc>
                <a:spcPts val="4340"/>
              </a:lnSpc>
              <a:buFont typeface="Arial"/>
              <a:buChar char="•"/>
            </a:pP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Kubernetes – Orchestration</a:t>
            </a:r>
          </a:p>
          <a:p>
            <a:pPr algn="l" marL="669307" indent="-334654" lvl="1">
              <a:lnSpc>
                <a:spcPts val="4340"/>
              </a:lnSpc>
              <a:buFont typeface="Arial"/>
              <a:buChar char="•"/>
            </a:pP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Ansible – Configuration management</a:t>
            </a:r>
          </a:p>
          <a:p>
            <a:pPr algn="l" marL="669307" indent="-334654" lvl="1">
              <a:lnSpc>
                <a:spcPts val="4340"/>
              </a:lnSpc>
              <a:buFont typeface="Arial"/>
              <a:buChar char="•"/>
            </a:pP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Prometheus + Grafana – Monitoring and observability</a:t>
            </a:r>
          </a:p>
          <a:p>
            <a:pPr algn="l">
              <a:lnSpc>
                <a:spcPts val="4340"/>
              </a:lnSpc>
            </a:pPr>
          </a:p>
          <a:p>
            <a:pPr algn="l">
              <a:lnSpc>
                <a:spcPts val="4340"/>
              </a:lnSpc>
            </a:pPr>
            <a:r>
              <a:rPr lang="en-US" b="true" sz="3100" spc="-124" u="sng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Architecture Workflow:</a:t>
            </a:r>
          </a:p>
          <a:p>
            <a:pPr algn="l" marL="669307" indent="-334654" lvl="1">
              <a:lnSpc>
                <a:spcPts val="4340"/>
              </a:lnSpc>
              <a:buFont typeface="Arial"/>
              <a:buChar char="•"/>
            </a:pP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Developer pushes code to GitHub → triggers workflow</a:t>
            </a:r>
          </a:p>
          <a:p>
            <a:pPr algn="l" marL="669307" indent="-334654" lvl="1">
              <a:lnSpc>
                <a:spcPts val="4340"/>
              </a:lnSpc>
              <a:buFont typeface="Arial"/>
              <a:buChar char="•"/>
            </a:pP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GitHub Actions builds and pushes Docker image to Docker Hub</a:t>
            </a:r>
          </a:p>
          <a:p>
            <a:pPr algn="l" marL="669307" indent="-334654" lvl="1">
              <a:lnSpc>
                <a:spcPts val="4340"/>
              </a:lnSpc>
              <a:buFont typeface="Arial"/>
              <a:buChar char="•"/>
            </a:pP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Kubernetes deploys the image → creates pods and services</a:t>
            </a:r>
          </a:p>
          <a:p>
            <a:pPr algn="l" marL="669307" indent="-334654" lvl="1">
              <a:lnSpc>
                <a:spcPts val="4340"/>
              </a:lnSpc>
              <a:buFont typeface="Arial"/>
              <a:buChar char="•"/>
            </a:pPr>
            <a:r>
              <a:rPr lang="en-US" sz="3100" spc="-12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Prometheus collects metrics → Grafana visualizes dashboards</a:t>
            </a:r>
          </a:p>
          <a:p>
            <a:pPr algn="l">
              <a:lnSpc>
                <a:spcPts val="434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3640169" y="757310"/>
            <a:ext cx="2330807" cy="9140420"/>
          </a:xfrm>
          <a:custGeom>
            <a:avLst/>
            <a:gdLst/>
            <a:ahLst/>
            <a:cxnLst/>
            <a:rect r="r" b="b" t="t" l="l"/>
            <a:pathLst>
              <a:path h="9140420" w="2330807">
                <a:moveTo>
                  <a:pt x="0" y="0"/>
                </a:moveTo>
                <a:lnTo>
                  <a:pt x="2330807" y="0"/>
                </a:lnTo>
                <a:lnTo>
                  <a:pt x="2330807" y="9140420"/>
                </a:lnTo>
                <a:lnTo>
                  <a:pt x="0" y="91404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8182" y="252398"/>
            <a:ext cx="10650154" cy="9703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 spc="-120" u="sng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Continuous Integration &amp; Co</a:t>
            </a:r>
            <a:r>
              <a:rPr lang="en-US" b="true" sz="3000" spc="-120" u="sng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ntinuous Deployment Workflow</a:t>
            </a:r>
          </a:p>
          <a:p>
            <a:pPr algn="just">
              <a:lnSpc>
                <a:spcPts val="3640"/>
              </a:lnSpc>
            </a:pPr>
            <a:r>
              <a:rPr lang="en-US" b="true" sz="2600" spc="-104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Continuous Integration (CI):</a:t>
            </a:r>
          </a:p>
          <a:p>
            <a:pPr algn="just" marL="561415" indent="-280708" lvl="1">
              <a:lnSpc>
                <a:spcPts val="3640"/>
              </a:lnSpc>
              <a:buFont typeface="Arial"/>
              <a:buChar char="•"/>
            </a:pPr>
            <a:r>
              <a:rPr lang="en-US" sz="2600" spc="-104" u="sng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Trigg</a:t>
            </a:r>
            <a:r>
              <a:rPr lang="en-US" sz="2600" spc="-104" u="sng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er: push or pull_request to main branch.</a:t>
            </a:r>
          </a:p>
          <a:p>
            <a:pPr algn="just" marL="561415" indent="-280708" lvl="1">
              <a:lnSpc>
                <a:spcPts val="3640"/>
              </a:lnSpc>
              <a:buFont typeface="Arial"/>
              <a:buChar char="•"/>
            </a:pPr>
            <a:r>
              <a:rPr lang="en-US" sz="2600" spc="-104" u="sng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Actions:</a:t>
            </a:r>
          </a:p>
          <a:p>
            <a:pPr algn="just" marL="1122830" indent="-374277" lvl="2">
              <a:lnSpc>
                <a:spcPts val="3640"/>
              </a:lnSpc>
              <a:buFont typeface="Arial"/>
              <a:buChar char="⚬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Checkout repository (actions/checkout@v4)</a:t>
            </a:r>
          </a:p>
          <a:p>
            <a:pPr algn="just" marL="1122830" indent="-374277" lvl="2">
              <a:lnSpc>
                <a:spcPts val="3640"/>
              </a:lnSpc>
              <a:buFont typeface="Arial"/>
              <a:buChar char="⚬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Set up Python 3.9 environment</a:t>
            </a:r>
          </a:p>
          <a:p>
            <a:pPr algn="just" marL="1122830" indent="-374277" lvl="2">
              <a:lnSpc>
                <a:spcPts val="3640"/>
              </a:lnSpc>
              <a:buFont typeface="Arial"/>
              <a:buChar char="⚬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Ru</a:t>
            </a: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n syntax validation: python -m compileall .</a:t>
            </a:r>
          </a:p>
          <a:p>
            <a:pPr algn="just" marL="1122830" indent="-374277" lvl="2">
              <a:lnSpc>
                <a:spcPts val="3640"/>
              </a:lnSpc>
              <a:buFont typeface="Arial"/>
              <a:buChar char="⚬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(Op</a:t>
            </a: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tional) Add linting, unit tests, and code analysis</a:t>
            </a:r>
          </a:p>
          <a:p>
            <a:pPr algn="just">
              <a:lnSpc>
                <a:spcPts val="3640"/>
              </a:lnSpc>
            </a:pPr>
            <a:r>
              <a:rPr lang="en-US" b="true" sz="2600" spc="-104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Continuous Deployment (CD):</a:t>
            </a:r>
          </a:p>
          <a:p>
            <a:pPr algn="just" marL="561415" indent="-280708" lvl="1">
              <a:lnSpc>
                <a:spcPts val="3640"/>
              </a:lnSpc>
              <a:buFont typeface="Arial"/>
              <a:buChar char="•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Build and push Docker image:</a:t>
            </a:r>
          </a:p>
          <a:p>
            <a:pPr algn="just" marL="1122830" indent="-374277" lvl="2">
              <a:lnSpc>
                <a:spcPts val="3640"/>
              </a:lnSpc>
              <a:buFont typeface="Arial"/>
              <a:buChar char="⚬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Uses docker/build-push-action@v5</a:t>
            </a:r>
          </a:p>
          <a:p>
            <a:pPr algn="just" marL="1122830" indent="-374277" lvl="2">
              <a:lnSpc>
                <a:spcPts val="3640"/>
              </a:lnSpc>
              <a:buFont typeface="Arial"/>
              <a:buChar char="⚬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Tags image with latest and commit SHA</a:t>
            </a:r>
          </a:p>
          <a:p>
            <a:pPr algn="just" marL="561415" indent="-280708" lvl="1">
              <a:lnSpc>
                <a:spcPts val="3640"/>
              </a:lnSpc>
              <a:buFont typeface="Arial"/>
              <a:buChar char="•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Kubernetes Deployment:</a:t>
            </a:r>
          </a:p>
          <a:p>
            <a:pPr algn="just" marL="1122830" indent="-374277" lvl="2">
              <a:lnSpc>
                <a:spcPts val="3640"/>
              </a:lnSpc>
              <a:buFont typeface="Arial"/>
              <a:buChar char="⚬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Ap</a:t>
            </a: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plies deployment.yml and service.yaml</a:t>
            </a:r>
          </a:p>
          <a:p>
            <a:pPr algn="just" marL="1122830" indent="-374277" lvl="2">
              <a:lnSpc>
                <a:spcPts val="3640"/>
              </a:lnSpc>
              <a:buFont typeface="Arial"/>
              <a:buChar char="⚬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2 replicas for high availability</a:t>
            </a:r>
          </a:p>
          <a:p>
            <a:pPr algn="just" marL="1122830" indent="-374277" lvl="2">
              <a:lnSpc>
                <a:spcPts val="3640"/>
              </a:lnSpc>
              <a:buFont typeface="Arial"/>
              <a:buChar char="⚬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L</a:t>
            </a: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oadBal</a:t>
            </a: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ancer exposes the app on port 80</a:t>
            </a:r>
          </a:p>
          <a:p>
            <a:pPr algn="just">
              <a:lnSpc>
                <a:spcPts val="3640"/>
              </a:lnSpc>
            </a:pPr>
            <a:r>
              <a:rPr lang="en-US" b="true" sz="2600" spc="-104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Rollout</a:t>
            </a:r>
            <a:r>
              <a:rPr lang="en-US" b="true" sz="2600" spc="-104">
                <a:solidFill>
                  <a:srgbClr val="36211B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Control:</a:t>
            </a:r>
          </a:p>
          <a:p>
            <a:pPr algn="just" marL="561415" indent="-280708" lvl="1">
              <a:lnSpc>
                <a:spcPts val="3640"/>
              </a:lnSpc>
              <a:buFont typeface="Arial"/>
              <a:buChar char="•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kub</a:t>
            </a: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ectl rollout status deployment/deepfake-deployment</a:t>
            </a:r>
          </a:p>
          <a:p>
            <a:pPr algn="just" marL="561415" indent="-280708" lvl="1">
              <a:lnSpc>
                <a:spcPts val="3640"/>
              </a:lnSpc>
              <a:buFont typeface="Arial"/>
              <a:buChar char="•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kubectl rollout undo deployment/deepfake-deployment</a:t>
            </a:r>
          </a:p>
          <a:p>
            <a:pPr algn="just" marL="561415" indent="-280708" lvl="1">
              <a:lnSpc>
                <a:spcPts val="3640"/>
              </a:lnSpc>
              <a:buFont typeface="Arial"/>
              <a:buChar char="•"/>
            </a:pPr>
            <a:r>
              <a:rPr lang="en-US" sz="2600" spc="-104">
                <a:solidFill>
                  <a:srgbClr val="36211B"/>
                </a:solidFill>
                <a:latin typeface="Calibri (MS)"/>
                <a:ea typeface="Calibri (MS)"/>
                <a:cs typeface="Calibri (MS)"/>
                <a:sym typeface="Calibri (MS)"/>
              </a:rPr>
              <a:t>kubectl rollout history deployment/deepfake-deployment</a:t>
            </a:r>
          </a:p>
          <a:p>
            <a:pPr algn="just">
              <a:lnSpc>
                <a:spcPts val="3375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708161" y="736666"/>
            <a:ext cx="6887948" cy="8163494"/>
          </a:xfrm>
          <a:custGeom>
            <a:avLst/>
            <a:gdLst/>
            <a:ahLst/>
            <a:cxnLst/>
            <a:rect r="r" b="b" t="t" l="l"/>
            <a:pathLst>
              <a:path h="8163494" w="6887948">
                <a:moveTo>
                  <a:pt x="0" y="0"/>
                </a:moveTo>
                <a:lnTo>
                  <a:pt x="6887948" y="0"/>
                </a:lnTo>
                <a:lnTo>
                  <a:pt x="6887948" y="8163494"/>
                </a:lnTo>
                <a:lnTo>
                  <a:pt x="0" y="816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6194" y="841468"/>
            <a:ext cx="11448281" cy="920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3"/>
              </a:lnSpc>
            </a:pPr>
            <a:r>
              <a:rPr lang="en-US" b="true" sz="3345" spc="-133" u="sng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Ansible &amp; K</a:t>
            </a:r>
            <a:r>
              <a:rPr lang="en-US" b="true" sz="3345" spc="-133" u="sng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ubernetes Deployment</a:t>
            </a:r>
          </a:p>
          <a:p>
            <a:pPr algn="l">
              <a:lnSpc>
                <a:spcPts val="4119"/>
              </a:lnSpc>
            </a:pPr>
            <a:r>
              <a:rPr lang="en-US" sz="2942" spc="-117" b="true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Ansible Configuration:</a:t>
            </a:r>
          </a:p>
          <a:p>
            <a:pPr algn="l" marL="613320" indent="-306660" lvl="1">
              <a:lnSpc>
                <a:spcPts val="3977"/>
              </a:lnSpc>
              <a:buFont typeface="Arial"/>
              <a:buChar char="•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Inventory file (inventory.ini): Defines target hosts and SSH users.</a:t>
            </a:r>
          </a:p>
          <a:p>
            <a:pPr algn="l" marL="613320" indent="-306660" lvl="1">
              <a:lnSpc>
                <a:spcPts val="3977"/>
              </a:lnSpc>
              <a:buFont typeface="Arial"/>
              <a:buChar char="•"/>
            </a:pPr>
            <a:r>
              <a:rPr lang="en-US" sz="2840" spc="-113" u="sng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Playbook (playbook.yml) automates: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Installing Python, pip, and Git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Cr</a:t>
            </a: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eating application user (deepfake_user)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Cloning repo from GitHub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Setting up virtual environment and installing dependencies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Managing permissions and directory structure</a:t>
            </a:r>
          </a:p>
          <a:p>
            <a:pPr algn="l">
              <a:lnSpc>
                <a:spcPts val="4403"/>
              </a:lnSpc>
            </a:pPr>
            <a:r>
              <a:rPr lang="en-US" sz="3145" spc="-125" b="true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Kubernetes Deployment:</a:t>
            </a:r>
          </a:p>
          <a:p>
            <a:pPr algn="l" marL="613320" indent="-306660" lvl="1">
              <a:lnSpc>
                <a:spcPts val="3977"/>
              </a:lnSpc>
              <a:buFont typeface="Arial"/>
              <a:buChar char="•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Deployment (deployment.yml):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2 pods running the Flask app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Resource limits: 512Mi memory, 500m CPU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Co</a:t>
            </a: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ntainer port: 5000</a:t>
            </a:r>
          </a:p>
          <a:p>
            <a:pPr algn="l" marL="613320" indent="-306660" lvl="1">
              <a:lnSpc>
                <a:spcPts val="3977"/>
              </a:lnSpc>
              <a:buFont typeface="Arial"/>
              <a:buChar char="•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Service (service.yaml):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Type: LoadBalancer (or NodePort)</a:t>
            </a:r>
          </a:p>
          <a:p>
            <a:pPr algn="l" marL="1226640" indent="-408880" lvl="2">
              <a:lnSpc>
                <a:spcPts val="3977"/>
              </a:lnSpc>
              <a:buFont typeface="Arial"/>
              <a:buChar char="⚬"/>
            </a:pPr>
            <a:r>
              <a:rPr lang="en-US" sz="2840" spc="-113" u="sng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Exposes port 80 → routes to container port 5000</a:t>
            </a:r>
          </a:p>
          <a:p>
            <a:pPr algn="l">
              <a:lnSpc>
                <a:spcPts val="3977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407895" y="2012218"/>
            <a:ext cx="6190774" cy="6665706"/>
          </a:xfrm>
          <a:custGeom>
            <a:avLst/>
            <a:gdLst/>
            <a:ahLst/>
            <a:cxnLst/>
            <a:rect r="r" b="b" t="t" l="l"/>
            <a:pathLst>
              <a:path h="6665706" w="6190774">
                <a:moveTo>
                  <a:pt x="0" y="0"/>
                </a:moveTo>
                <a:lnTo>
                  <a:pt x="6190774" y="0"/>
                </a:lnTo>
                <a:lnTo>
                  <a:pt x="6190774" y="6665706"/>
                </a:lnTo>
                <a:lnTo>
                  <a:pt x="0" y="66657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8248" y="579922"/>
            <a:ext cx="8112905" cy="5040142"/>
          </a:xfrm>
          <a:custGeom>
            <a:avLst/>
            <a:gdLst/>
            <a:ahLst/>
            <a:cxnLst/>
            <a:rect r="r" b="b" t="t" l="l"/>
            <a:pathLst>
              <a:path h="5040142" w="8112905">
                <a:moveTo>
                  <a:pt x="0" y="0"/>
                </a:moveTo>
                <a:lnTo>
                  <a:pt x="8112904" y="0"/>
                </a:lnTo>
                <a:lnTo>
                  <a:pt x="8112904" y="5040142"/>
                </a:lnTo>
                <a:lnTo>
                  <a:pt x="0" y="50401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947143" y="5620064"/>
            <a:ext cx="9340857" cy="1541241"/>
          </a:xfrm>
          <a:custGeom>
            <a:avLst/>
            <a:gdLst/>
            <a:ahLst/>
            <a:cxnLst/>
            <a:rect r="r" b="b" t="t" l="l"/>
            <a:pathLst>
              <a:path h="1541241" w="9340857">
                <a:moveTo>
                  <a:pt x="0" y="0"/>
                </a:moveTo>
                <a:lnTo>
                  <a:pt x="9340857" y="0"/>
                </a:lnTo>
                <a:lnTo>
                  <a:pt x="9340857" y="1541242"/>
                </a:lnTo>
                <a:lnTo>
                  <a:pt x="0" y="15412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47143" y="8876485"/>
            <a:ext cx="9340857" cy="957438"/>
          </a:xfrm>
          <a:custGeom>
            <a:avLst/>
            <a:gdLst/>
            <a:ahLst/>
            <a:cxnLst/>
            <a:rect r="r" b="b" t="t" l="l"/>
            <a:pathLst>
              <a:path h="957438" w="9340857">
                <a:moveTo>
                  <a:pt x="0" y="0"/>
                </a:moveTo>
                <a:lnTo>
                  <a:pt x="9340857" y="0"/>
                </a:lnTo>
                <a:lnTo>
                  <a:pt x="9340857" y="957437"/>
                </a:lnTo>
                <a:lnTo>
                  <a:pt x="0" y="9574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947143" y="7721401"/>
            <a:ext cx="9340857" cy="467043"/>
          </a:xfrm>
          <a:custGeom>
            <a:avLst/>
            <a:gdLst/>
            <a:ahLst/>
            <a:cxnLst/>
            <a:rect r="r" b="b" t="t" l="l"/>
            <a:pathLst>
              <a:path h="467043" w="9340857">
                <a:moveTo>
                  <a:pt x="0" y="0"/>
                </a:moveTo>
                <a:lnTo>
                  <a:pt x="9340857" y="0"/>
                </a:lnTo>
                <a:lnTo>
                  <a:pt x="9340857" y="467043"/>
                </a:lnTo>
                <a:lnTo>
                  <a:pt x="0" y="4670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733" y="6012380"/>
            <a:ext cx="8567934" cy="1502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4"/>
              </a:lnSpc>
              <a:spcBef>
                <a:spcPct val="0"/>
              </a:spcBef>
            </a:pPr>
          </a:p>
          <a:p>
            <a:pPr algn="l" marL="463271" indent="-231636" lvl="1">
              <a:lnSpc>
                <a:spcPts val="3004"/>
              </a:lnSpc>
              <a:spcBef>
                <a:spcPct val="0"/>
              </a:spcBef>
              <a:buFont typeface="Arial"/>
              <a:buChar char="•"/>
            </a:pPr>
            <a:r>
              <a:rPr lang="en-US" sz="2145" spc="-42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</a:t>
            </a:r>
            <a:r>
              <a:rPr lang="en-US" sz="2145" spc="-42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uccessful Deployment Rollout</a:t>
            </a:r>
            <a:r>
              <a:rPr lang="en-US" sz="2145" spc="-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deepfake-deployment updated</a:t>
            </a:r>
            <a:r>
              <a:rPr lang="en-US" sz="2145" spc="-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successfully with both replicas running the latest version.</a:t>
            </a:r>
          </a:p>
          <a:p>
            <a:pPr algn="l">
              <a:lnSpc>
                <a:spcPts val="3004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567934" y="560736"/>
            <a:ext cx="9495292" cy="4766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  <a:spcBef>
                <a:spcPct val="0"/>
              </a:spcBef>
            </a:pPr>
            <a:r>
              <a:rPr lang="en-US" b="true" sz="3299" spc="-65">
                <a:solidFill>
                  <a:srgbClr val="36211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D</a:t>
            </a:r>
            <a:r>
              <a:rPr lang="en-US" b="true" sz="3299" spc="-65">
                <a:solidFill>
                  <a:srgbClr val="36211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ocker Build Summary</a:t>
            </a:r>
          </a:p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400" spc="-4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00" spc="-48" u="sng">
                <a:solidFill>
                  <a:srgbClr val="36211B"/>
                </a:solidFill>
                <a:latin typeface="Canva Sans"/>
                <a:ea typeface="Canva Sans"/>
                <a:cs typeface="Canva Sans"/>
                <a:sym typeface="Canva Sans"/>
              </a:rPr>
              <a:t>Build Success: </a:t>
            </a:r>
            <a:r>
              <a:rPr lang="en-US" sz="2400" spc="-48">
                <a:solidFill>
                  <a:srgbClr val="36211B"/>
                </a:solidFill>
                <a:latin typeface="Canva Sans"/>
                <a:ea typeface="Canva Sans"/>
                <a:cs typeface="Canva Sans"/>
                <a:sym typeface="Canva Sans"/>
              </a:rPr>
              <a:t>Completed in 4 min 7 sec with all stages executed correctly.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-48" u="sng">
                <a:solidFill>
                  <a:srgbClr val="36211B"/>
                </a:solidFill>
                <a:latin typeface="Canva Sans"/>
                <a:ea typeface="Canva Sans"/>
                <a:cs typeface="Canva Sans"/>
                <a:sym typeface="Canva Sans"/>
              </a:rPr>
              <a:t>Warnings Detected: </a:t>
            </a:r>
            <a:r>
              <a:rPr lang="en-US" sz="2400" spc="-48">
                <a:solidFill>
                  <a:srgbClr val="36211B"/>
                </a:solidFill>
                <a:latin typeface="Canva Sans"/>
                <a:ea typeface="Canva Sans"/>
                <a:cs typeface="Canva Sans"/>
                <a:sym typeface="Canva Sans"/>
              </a:rPr>
              <a:t>Related to best practices (e.g. unpinned dependencies, optimization hints).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-48" u="sng">
                <a:solidFill>
                  <a:srgbClr val="36211B"/>
                </a:solidFill>
                <a:latin typeface="Canva Sans"/>
                <a:ea typeface="Canva Sans"/>
                <a:cs typeface="Canva Sans"/>
                <a:sym typeface="Canva Sans"/>
              </a:rPr>
              <a:t>Visual Insights:</a:t>
            </a:r>
            <a:r>
              <a:rPr lang="en-US" sz="2400" spc="-48">
                <a:solidFill>
                  <a:srgbClr val="36211B"/>
                </a:solidFill>
                <a:latin typeface="Canva Sans"/>
                <a:ea typeface="Canva Sans"/>
                <a:cs typeface="Canva Sans"/>
                <a:sym typeface="Canva Sans"/>
              </a:rPr>
              <a:t> Pie charts highlight build timing, cache usage, and parallel execution efficiency.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0" y="7687130"/>
            <a:ext cx="8371152" cy="1189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 spc="-46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Roll</a:t>
            </a:r>
            <a:r>
              <a:rPr lang="en-US" sz="2300" spc="-46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out History Inspection:</a:t>
            </a:r>
            <a:r>
              <a:rPr lang="en-US" sz="2300" spc="-4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Rollout history shows two revisions, enabling easy tracking of deployment changes.</a:t>
            </a:r>
          </a:p>
          <a:p>
            <a:pPr algn="ctr">
              <a:lnSpc>
                <a:spcPts val="322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0733" y="8828860"/>
            <a:ext cx="8078042" cy="121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1373" indent="-250687" lvl="1">
              <a:lnSpc>
                <a:spcPts val="3251"/>
              </a:lnSpc>
              <a:buFont typeface="Arial"/>
              <a:buChar char="•"/>
            </a:pPr>
            <a:r>
              <a:rPr lang="en-US" sz="2322" spc="-46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Successful R</a:t>
            </a:r>
            <a:r>
              <a:rPr lang="en-US" sz="2322" spc="-46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ollback :</a:t>
            </a:r>
            <a:r>
              <a:rPr lang="en-US" sz="2322" spc="-4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Rollback using kubectl rollout undo verified, demonstrating reliable version control.</a:t>
            </a:r>
          </a:p>
          <a:p>
            <a:pPr algn="ctr">
              <a:lnSpc>
                <a:spcPts val="325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52447" y="962025"/>
            <a:ext cx="16783106" cy="8767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09"/>
              </a:lnSpc>
            </a:pPr>
            <a:r>
              <a:rPr lang="en-US" b="true" sz="3149" spc="-125" u="sng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Real-Time Monitoring using Prometheus and G</a:t>
            </a:r>
            <a:r>
              <a:rPr lang="en-US" b="true" sz="3149" spc="-125" u="sng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rafana</a:t>
            </a:r>
          </a:p>
          <a:p>
            <a:pPr algn="just">
              <a:lnSpc>
                <a:spcPts val="4409"/>
              </a:lnSpc>
            </a:pPr>
            <a:r>
              <a:rPr lang="en-US" b="true" sz="3149" spc="-125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Prometheus Setup:</a:t>
            </a:r>
          </a:p>
          <a:p>
            <a:pPr algn="just" marL="679967" indent="-339983" lvl="1">
              <a:lnSpc>
                <a:spcPts val="4409"/>
              </a:lnSpc>
              <a:buFont typeface="Arial"/>
              <a:buChar char="•"/>
            </a:pPr>
            <a:r>
              <a:rPr lang="en-US" sz="3149" spc="-125" u="sng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Collect</a:t>
            </a:r>
            <a:r>
              <a:rPr lang="en-US" sz="3149" spc="-125" u="sng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s metrics from:</a:t>
            </a:r>
          </a:p>
          <a:p>
            <a:pPr algn="just" marL="1359933" indent="-453311" lvl="2">
              <a:lnSpc>
                <a:spcPts val="4409"/>
              </a:lnSpc>
              <a:buFont typeface="Arial"/>
              <a:buChar char="⚬"/>
            </a:pP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Deepfake back</a:t>
            </a: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end (Flask app)</a:t>
            </a:r>
          </a:p>
          <a:p>
            <a:pPr algn="just" marL="1359933" indent="-453311" lvl="2">
              <a:lnSpc>
                <a:spcPts val="4409"/>
              </a:lnSpc>
              <a:buFont typeface="Arial"/>
              <a:buChar char="⚬"/>
            </a:pP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Node Exporter (system metrics)</a:t>
            </a:r>
          </a:p>
          <a:p>
            <a:pPr algn="just" marL="679967" indent="-339983" lvl="1">
              <a:lnSpc>
                <a:spcPts val="4409"/>
              </a:lnSpc>
              <a:buFont typeface="Arial"/>
              <a:buChar char="•"/>
            </a:pPr>
            <a:r>
              <a:rPr lang="en-US" sz="3149" spc="-125" u="sng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Key metrics tracked:</a:t>
            </a:r>
          </a:p>
          <a:p>
            <a:pPr algn="just" marL="1359933" indent="-453311" lvl="2">
              <a:lnSpc>
                <a:spcPts val="4409"/>
              </a:lnSpc>
              <a:buFont typeface="Arial"/>
              <a:buChar char="⚬"/>
            </a:pP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http_requests_total</a:t>
            </a:r>
          </a:p>
          <a:p>
            <a:pPr algn="just" marL="1359933" indent="-453311" lvl="2">
              <a:lnSpc>
                <a:spcPts val="4409"/>
              </a:lnSpc>
              <a:buFont typeface="Arial"/>
              <a:buChar char="⚬"/>
            </a:pP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CPU, memory, network usage</a:t>
            </a:r>
          </a:p>
          <a:p>
            <a:pPr algn="just">
              <a:lnSpc>
                <a:spcPts val="4409"/>
              </a:lnSpc>
            </a:pPr>
            <a:r>
              <a:rPr lang="en-US" b="true" sz="3149" spc="-125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Gr</a:t>
            </a:r>
            <a:r>
              <a:rPr lang="en-US" b="true" sz="3149" spc="-125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afana Dashboards:</a:t>
            </a:r>
          </a:p>
          <a:p>
            <a:pPr algn="just" marL="679967" indent="-339983" lvl="1">
              <a:lnSpc>
                <a:spcPts val="4409"/>
              </a:lnSpc>
              <a:buFont typeface="Arial"/>
              <a:buChar char="•"/>
            </a:pP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Node Exporter Dashboard: CPU, memory, disk, and netwo</a:t>
            </a: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rk p</a:t>
            </a: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erformance</a:t>
            </a:r>
          </a:p>
          <a:p>
            <a:pPr algn="just" marL="679967" indent="-339983" lvl="1">
              <a:lnSpc>
                <a:spcPts val="4409"/>
              </a:lnSpc>
              <a:buFont typeface="Arial"/>
              <a:buChar char="•"/>
            </a:pP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Application Dashboard: Request count, status codes (200, 307, 404)</a:t>
            </a:r>
          </a:p>
          <a:p>
            <a:pPr algn="just" marL="679967" indent="-339983" lvl="1">
              <a:lnSpc>
                <a:spcPts val="4409"/>
              </a:lnSpc>
              <a:buFont typeface="Arial"/>
              <a:buChar char="•"/>
            </a:pP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Custom Panels: HTTP traffic over time, RAM and disk usage patterns</a:t>
            </a:r>
          </a:p>
          <a:p>
            <a:pPr algn="just">
              <a:lnSpc>
                <a:spcPts val="4409"/>
              </a:lnSpc>
            </a:pPr>
            <a:r>
              <a:rPr lang="en-US" b="true" sz="3149" spc="-125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Al</a:t>
            </a:r>
            <a:r>
              <a:rPr lang="en-US" b="true" sz="3149" spc="-125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erts (Recom</a:t>
            </a:r>
            <a:r>
              <a:rPr lang="en-US" b="true" sz="3149" spc="-125">
                <a:solidFill>
                  <a:srgbClr val="36211B"/>
                </a:solidFill>
                <a:latin typeface="IBM Plex Serif Bold"/>
                <a:ea typeface="IBM Plex Serif Bold"/>
                <a:cs typeface="IBM Plex Serif Bold"/>
                <a:sym typeface="IBM Plex Serif Bold"/>
              </a:rPr>
              <a:t>mended Enhancements):</a:t>
            </a:r>
          </a:p>
          <a:p>
            <a:pPr algn="just" marL="679967" indent="-339983" lvl="1">
              <a:lnSpc>
                <a:spcPts val="4409"/>
              </a:lnSpc>
              <a:buFont typeface="Arial"/>
              <a:buChar char="•"/>
            </a:pP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C</a:t>
            </a: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onfigure Prometheus rules for high CPU/memory usage, pod restarts, and downtime alerts</a:t>
            </a:r>
          </a:p>
          <a:p>
            <a:pPr algn="just" marL="679967" indent="-339983" lvl="1">
              <a:lnSpc>
                <a:spcPts val="4409"/>
              </a:lnSpc>
              <a:buFont typeface="Arial"/>
              <a:buChar char="•"/>
            </a:pPr>
            <a:r>
              <a:rPr lang="en-US" sz="3149" spc="-125">
                <a:solidFill>
                  <a:srgbClr val="36211B"/>
                </a:solidFill>
                <a:latin typeface="IBM Plex Serif"/>
                <a:ea typeface="IBM Plex Serif"/>
                <a:cs typeface="IBM Plex Serif"/>
                <a:sym typeface="IBM Plex Serif"/>
              </a:rPr>
              <a:t>Integrate notifications via Slack or email</a:t>
            </a:r>
          </a:p>
          <a:p>
            <a:pPr algn="just">
              <a:lnSpc>
                <a:spcPts val="3982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922477" y="1970754"/>
            <a:ext cx="14443046" cy="7871460"/>
          </a:xfrm>
          <a:custGeom>
            <a:avLst/>
            <a:gdLst/>
            <a:ahLst/>
            <a:cxnLst/>
            <a:rect r="r" b="b" t="t" l="l"/>
            <a:pathLst>
              <a:path h="7871460" w="14443046">
                <a:moveTo>
                  <a:pt x="0" y="0"/>
                </a:moveTo>
                <a:lnTo>
                  <a:pt x="14443046" y="0"/>
                </a:lnTo>
                <a:lnTo>
                  <a:pt x="14443046" y="7871460"/>
                </a:lnTo>
                <a:lnTo>
                  <a:pt x="0" y="78714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08128" y="875991"/>
            <a:ext cx="10305293" cy="53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b="true" sz="3199" spc="-63">
                <a:solidFill>
                  <a:srgbClr val="36211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Grafana Dashboard – System Performance Monitoring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0489" y="1660135"/>
            <a:ext cx="15275360" cy="8229600"/>
          </a:xfrm>
          <a:custGeom>
            <a:avLst/>
            <a:gdLst/>
            <a:ahLst/>
            <a:cxnLst/>
            <a:rect r="r" b="b" t="t" l="l"/>
            <a:pathLst>
              <a:path h="8229600" w="15275360">
                <a:moveTo>
                  <a:pt x="0" y="0"/>
                </a:moveTo>
                <a:lnTo>
                  <a:pt x="15275359" y="0"/>
                </a:lnTo>
                <a:lnTo>
                  <a:pt x="1527535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731203"/>
            <a:ext cx="7525291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b="true" sz="3200" spc="-64">
                <a:solidFill>
                  <a:srgbClr val="36211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Network, Memory, and Disk Monitoring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60997" y="1833462"/>
            <a:ext cx="14766006" cy="8453538"/>
          </a:xfrm>
          <a:custGeom>
            <a:avLst/>
            <a:gdLst/>
            <a:ahLst/>
            <a:cxnLst/>
            <a:rect r="r" b="b" t="t" l="l"/>
            <a:pathLst>
              <a:path h="8453538" w="14766006">
                <a:moveTo>
                  <a:pt x="0" y="0"/>
                </a:moveTo>
                <a:lnTo>
                  <a:pt x="14766006" y="0"/>
                </a:lnTo>
                <a:lnTo>
                  <a:pt x="14766006" y="8453538"/>
                </a:lnTo>
                <a:lnTo>
                  <a:pt x="0" y="84535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731202"/>
            <a:ext cx="5094143" cy="537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b="true" sz="3199" spc="-63">
                <a:solidFill>
                  <a:srgbClr val="36211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HTTP Requests Monitoring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DAG00_qY9b4</dc:identifier>
  <dcterms:modified xsi:type="dcterms:W3CDTF">2011-08-01T06:04:30Z</dcterms:modified>
  <cp:revision>1</cp:revision>
  <dc:title>DEVOPS_CA2_PPT</dc:title>
</cp:coreProperties>
</file>

<file path=docProps/thumbnail.jpeg>
</file>